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Open Sans" panose="020B0604020202020204" charset="0"/>
      <p:regular r:id="rId15"/>
    </p:embeddedFont>
    <p:embeddedFont>
      <p:font typeface="Open Sans Bold" panose="020B0604020202020204" charset="0"/>
      <p:regular r:id="rId16"/>
    </p:embeddedFont>
    <p:embeddedFont>
      <p:font typeface="Open Sans Italics" panose="020B0604020202020204" charset="0"/>
      <p:regular r:id="rId17"/>
    </p:embeddedFont>
    <p:embeddedFont>
      <p:font typeface="Poppins" panose="020B0604020202020204" charset="0"/>
      <p:regular r:id="rId18"/>
    </p:embeddedFont>
    <p:embeddedFont>
      <p:font typeface="Poppins Bold" panose="020B0604020202020204" charset="0"/>
      <p:regular r:id="rId19"/>
    </p:embeddedFont>
    <p:embeddedFont>
      <p:font typeface="Poppins Ultra-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3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4.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sp>
        <p:nvSpPr>
          <p:cNvPr id="3" name="Freeform 3"/>
          <p:cNvSpPr/>
          <p:nvPr/>
        </p:nvSpPr>
        <p:spPr>
          <a:xfrm>
            <a:off x="12618527" y="-1745836"/>
            <a:ext cx="6304087" cy="6304087"/>
          </a:xfrm>
          <a:custGeom>
            <a:avLst/>
            <a:gdLst/>
            <a:ahLst/>
            <a:cxnLst/>
            <a:rect l="l" t="t" r="r" b="b"/>
            <a:pathLst>
              <a:path w="6304087" h="6304087">
                <a:moveTo>
                  <a:pt x="0" y="0"/>
                </a:moveTo>
                <a:lnTo>
                  <a:pt x="6304087" y="0"/>
                </a:lnTo>
                <a:lnTo>
                  <a:pt x="6304087" y="6304087"/>
                </a:lnTo>
                <a:lnTo>
                  <a:pt x="0" y="6304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915273" y="5804957"/>
            <a:ext cx="2284867" cy="2284867"/>
          </a:xfrm>
          <a:custGeom>
            <a:avLst/>
            <a:gdLst/>
            <a:ahLst/>
            <a:cxnLst/>
            <a:rect l="l" t="t" r="r" b="b"/>
            <a:pathLst>
              <a:path w="2284867" h="2284867">
                <a:moveTo>
                  <a:pt x="0" y="0"/>
                </a:moveTo>
                <a:lnTo>
                  <a:pt x="2284867" y="0"/>
                </a:lnTo>
                <a:lnTo>
                  <a:pt x="2284867" y="2284866"/>
                </a:lnTo>
                <a:lnTo>
                  <a:pt x="0" y="22848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193410" y="4082284"/>
            <a:ext cx="951933" cy="951933"/>
          </a:xfrm>
          <a:custGeom>
            <a:avLst/>
            <a:gdLst/>
            <a:ahLst/>
            <a:cxnLst/>
            <a:rect l="l" t="t" r="r" b="b"/>
            <a:pathLst>
              <a:path w="951933" h="951933">
                <a:moveTo>
                  <a:pt x="0" y="0"/>
                </a:moveTo>
                <a:lnTo>
                  <a:pt x="951934" y="0"/>
                </a:lnTo>
                <a:lnTo>
                  <a:pt x="951934" y="951934"/>
                </a:lnTo>
                <a:lnTo>
                  <a:pt x="0" y="951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685800" y="2491819"/>
            <a:ext cx="2061015" cy="2065079"/>
          </a:xfrm>
          <a:custGeom>
            <a:avLst/>
            <a:gdLst/>
            <a:ahLst/>
            <a:cxnLst/>
            <a:rect l="l" t="t" r="r" b="b"/>
            <a:pathLst>
              <a:path w="1632999" h="1632999">
                <a:moveTo>
                  <a:pt x="0" y="0"/>
                </a:moveTo>
                <a:lnTo>
                  <a:pt x="1632999" y="0"/>
                </a:lnTo>
                <a:lnTo>
                  <a:pt x="1632999" y="1632999"/>
                </a:lnTo>
                <a:lnTo>
                  <a:pt x="0" y="1632999"/>
                </a:lnTo>
                <a:lnTo>
                  <a:pt x="0" y="0"/>
                </a:lnTo>
                <a:close/>
              </a:path>
            </a:pathLst>
          </a:custGeom>
          <a:blipFill>
            <a:blip r:embed="rId5"/>
            <a:stretch>
              <a:fillRect/>
            </a:stretch>
          </a:blipFill>
        </p:spPr>
      </p:sp>
      <p:sp>
        <p:nvSpPr>
          <p:cNvPr id="7" name="TextBox 7"/>
          <p:cNvSpPr txBox="1"/>
          <p:nvPr/>
        </p:nvSpPr>
        <p:spPr>
          <a:xfrm>
            <a:off x="2009140" y="3393029"/>
            <a:ext cx="8507318" cy="1590465"/>
          </a:xfrm>
          <a:prstGeom prst="rect">
            <a:avLst/>
          </a:prstGeom>
        </p:spPr>
        <p:txBody>
          <a:bodyPr lIns="0" tIns="0" rIns="0" bIns="0" rtlCol="0" anchor="t">
            <a:spAutoFit/>
          </a:bodyPr>
          <a:lstStyle/>
          <a:p>
            <a:pPr>
              <a:lnSpc>
                <a:spcPts val="12257"/>
              </a:lnSpc>
              <a:spcBef>
                <a:spcPct val="0"/>
              </a:spcBef>
            </a:pPr>
            <a:r>
              <a:rPr lang="en-US" sz="8755" dirty="0">
                <a:solidFill>
                  <a:srgbClr val="FFFFFF"/>
                </a:solidFill>
                <a:latin typeface="Poppins"/>
              </a:rPr>
              <a:t>Leave</a:t>
            </a:r>
          </a:p>
        </p:txBody>
      </p:sp>
      <p:sp>
        <p:nvSpPr>
          <p:cNvPr id="8" name="TextBox 8"/>
          <p:cNvSpPr txBox="1"/>
          <p:nvPr/>
        </p:nvSpPr>
        <p:spPr>
          <a:xfrm>
            <a:off x="2009140" y="4668318"/>
            <a:ext cx="10136203" cy="1961236"/>
          </a:xfrm>
          <a:prstGeom prst="rect">
            <a:avLst/>
          </a:prstGeom>
        </p:spPr>
        <p:txBody>
          <a:bodyPr lIns="0" tIns="0" rIns="0" bIns="0" rtlCol="0" anchor="t">
            <a:spAutoFit/>
          </a:bodyPr>
          <a:lstStyle/>
          <a:p>
            <a:pPr>
              <a:lnSpc>
                <a:spcPts val="15275"/>
              </a:lnSpc>
              <a:spcBef>
                <a:spcPct val="0"/>
              </a:spcBef>
            </a:pPr>
            <a:r>
              <a:rPr lang="en-US" sz="10910">
                <a:solidFill>
                  <a:srgbClr val="FFFFFF"/>
                </a:solidFill>
                <a:latin typeface="Poppins Ultra-Bold"/>
              </a:rPr>
              <a:t>Request Apps</a:t>
            </a:r>
          </a:p>
        </p:txBody>
      </p:sp>
      <p:sp>
        <p:nvSpPr>
          <p:cNvPr id="9" name="TextBox 9"/>
          <p:cNvSpPr txBox="1"/>
          <p:nvPr/>
        </p:nvSpPr>
        <p:spPr>
          <a:xfrm>
            <a:off x="2009140" y="6918815"/>
            <a:ext cx="8507318" cy="280670"/>
          </a:xfrm>
          <a:prstGeom prst="rect">
            <a:avLst/>
          </a:prstGeom>
        </p:spPr>
        <p:txBody>
          <a:bodyPr lIns="0" tIns="0" rIns="0" bIns="0" rtlCol="0" anchor="t">
            <a:spAutoFit/>
          </a:bodyPr>
          <a:lstStyle/>
          <a:p>
            <a:pPr>
              <a:lnSpc>
                <a:spcPts val="2379"/>
              </a:lnSpc>
              <a:spcBef>
                <a:spcPct val="0"/>
              </a:spcBef>
            </a:pPr>
            <a:r>
              <a:rPr lang="en-US" sz="1699" spc="1038">
                <a:solidFill>
                  <a:srgbClr val="FFFFFF"/>
                </a:solidFill>
                <a:latin typeface="Open Sans"/>
              </a:rPr>
              <a:t>KELOMPOK-01</a:t>
            </a:r>
          </a:p>
        </p:txBody>
      </p:sp>
      <p:sp>
        <p:nvSpPr>
          <p:cNvPr id="10" name="TextBox 10"/>
          <p:cNvSpPr txBox="1"/>
          <p:nvPr/>
        </p:nvSpPr>
        <p:spPr>
          <a:xfrm>
            <a:off x="2009140" y="7626462"/>
            <a:ext cx="5239138" cy="1298576"/>
          </a:xfrm>
          <a:prstGeom prst="rect">
            <a:avLst/>
          </a:prstGeom>
        </p:spPr>
        <p:txBody>
          <a:bodyPr lIns="0" tIns="0" rIns="0" bIns="0" rtlCol="0" anchor="t">
            <a:spAutoFit/>
          </a:bodyPr>
          <a:lstStyle/>
          <a:p>
            <a:pPr marL="539745" lvl="1" indent="-269872">
              <a:lnSpc>
                <a:spcPts val="3499"/>
              </a:lnSpc>
              <a:buFont typeface="Arial"/>
              <a:buChar char="•"/>
            </a:pPr>
            <a:r>
              <a:rPr lang="en-US" sz="2499">
                <a:solidFill>
                  <a:srgbClr val="FFFFFF"/>
                </a:solidFill>
                <a:latin typeface="Open Sans"/>
              </a:rPr>
              <a:t>Kevin Krisna Adji Pratama</a:t>
            </a:r>
          </a:p>
          <a:p>
            <a:pPr marL="539745" lvl="1" indent="-269872">
              <a:lnSpc>
                <a:spcPts val="3499"/>
              </a:lnSpc>
              <a:buFont typeface="Arial"/>
              <a:buChar char="•"/>
            </a:pPr>
            <a:r>
              <a:rPr lang="en-US" sz="2499">
                <a:solidFill>
                  <a:srgbClr val="FFFFFF"/>
                </a:solidFill>
                <a:latin typeface="Open Sans"/>
              </a:rPr>
              <a:t>Thoriq Afa Faisal Muhammad</a:t>
            </a:r>
          </a:p>
          <a:p>
            <a:pPr marL="539745" lvl="1" indent="-269872">
              <a:lnSpc>
                <a:spcPts val="3499"/>
              </a:lnSpc>
              <a:spcBef>
                <a:spcPct val="0"/>
              </a:spcBef>
              <a:buFont typeface="Arial"/>
              <a:buChar char="•"/>
            </a:pPr>
            <a:r>
              <a:rPr lang="en-US" sz="2499">
                <a:solidFill>
                  <a:srgbClr val="FFFFFF"/>
                </a:solidFill>
                <a:latin typeface="Open Sans"/>
              </a:rPr>
              <a:t>Achmad Fachturrohman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D70"/>
        </a:solidFill>
        <a:effectLst/>
      </p:bgPr>
    </p:bg>
    <p:spTree>
      <p:nvGrpSpPr>
        <p:cNvPr id="1" name=""/>
        <p:cNvGrpSpPr/>
        <p:nvPr/>
      </p:nvGrpSpPr>
      <p:grpSpPr>
        <a:xfrm>
          <a:off x="0" y="0"/>
          <a:ext cx="0" cy="0"/>
          <a:chOff x="0" y="0"/>
          <a:chExt cx="0" cy="0"/>
        </a:xfrm>
      </p:grpSpPr>
      <p:sp>
        <p:nvSpPr>
          <p:cNvPr id="2" name="Freeform 2"/>
          <p:cNvSpPr/>
          <p:nvPr/>
        </p:nvSpPr>
        <p:spPr>
          <a:xfrm>
            <a:off x="15135956" y="1991456"/>
            <a:ext cx="6304087" cy="6304087"/>
          </a:xfrm>
          <a:custGeom>
            <a:avLst/>
            <a:gdLst/>
            <a:ahLst/>
            <a:cxnLst/>
            <a:rect l="l" t="t" r="r" b="b"/>
            <a:pathLst>
              <a:path w="6304087" h="6304087">
                <a:moveTo>
                  <a:pt x="0" y="0"/>
                </a:moveTo>
                <a:lnTo>
                  <a:pt x="6304088" y="0"/>
                </a:lnTo>
                <a:lnTo>
                  <a:pt x="6304088"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3344469" y="5320533"/>
            <a:ext cx="3391597" cy="3391583"/>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99" r="-24999"/>
              </a:stretch>
            </a:blipFill>
          </p:spPr>
        </p:sp>
      </p:grpSp>
      <p:sp>
        <p:nvSpPr>
          <p:cNvPr id="5" name="TextBox 5"/>
          <p:cNvSpPr txBox="1"/>
          <p:nvPr/>
        </p:nvSpPr>
        <p:spPr>
          <a:xfrm>
            <a:off x="2469441" y="2820860"/>
            <a:ext cx="6496040" cy="904875"/>
          </a:xfrm>
          <a:prstGeom prst="rect">
            <a:avLst/>
          </a:prstGeom>
        </p:spPr>
        <p:txBody>
          <a:bodyPr lIns="0" tIns="0" rIns="0" bIns="0" rtlCol="0" anchor="t">
            <a:spAutoFit/>
          </a:bodyPr>
          <a:lstStyle/>
          <a:p>
            <a:pPr>
              <a:lnSpc>
                <a:spcPts val="6720"/>
              </a:lnSpc>
            </a:pPr>
            <a:r>
              <a:rPr lang="en-US" sz="5600">
                <a:solidFill>
                  <a:srgbClr val="FFFFFF"/>
                </a:solidFill>
                <a:latin typeface="Poppins Bold"/>
              </a:rPr>
              <a:t>Agenda</a:t>
            </a:r>
          </a:p>
        </p:txBody>
      </p:sp>
      <p:sp>
        <p:nvSpPr>
          <p:cNvPr id="6" name="Freeform 6"/>
          <p:cNvSpPr/>
          <p:nvPr/>
        </p:nvSpPr>
        <p:spPr>
          <a:xfrm>
            <a:off x="1336321" y="4380081"/>
            <a:ext cx="682068" cy="682068"/>
          </a:xfrm>
          <a:custGeom>
            <a:avLst/>
            <a:gdLst/>
            <a:ahLst/>
            <a:cxnLst/>
            <a:rect l="l" t="t" r="r" b="b"/>
            <a:pathLst>
              <a:path w="682068" h="682068">
                <a:moveTo>
                  <a:pt x="0" y="0"/>
                </a:moveTo>
                <a:lnTo>
                  <a:pt x="682068" y="0"/>
                </a:lnTo>
                <a:lnTo>
                  <a:pt x="682068" y="682068"/>
                </a:lnTo>
                <a:lnTo>
                  <a:pt x="0" y="6820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397526" y="4552289"/>
            <a:ext cx="559658" cy="290027"/>
          </a:xfrm>
          <a:prstGeom prst="rect">
            <a:avLst/>
          </a:prstGeom>
        </p:spPr>
        <p:txBody>
          <a:bodyPr lIns="0" tIns="0" rIns="0" bIns="0" rtlCol="0" anchor="t">
            <a:spAutoFit/>
          </a:bodyPr>
          <a:lstStyle/>
          <a:p>
            <a:pPr algn="ctr">
              <a:lnSpc>
                <a:spcPts val="2250"/>
              </a:lnSpc>
              <a:spcBef>
                <a:spcPct val="0"/>
              </a:spcBef>
            </a:pPr>
            <a:r>
              <a:rPr lang="en-US" sz="1607">
                <a:solidFill>
                  <a:srgbClr val="FFFFFF"/>
                </a:solidFill>
                <a:latin typeface="Poppins Bold"/>
              </a:rPr>
              <a:t>01</a:t>
            </a:r>
          </a:p>
        </p:txBody>
      </p:sp>
      <p:sp>
        <p:nvSpPr>
          <p:cNvPr id="8" name="TextBox 8"/>
          <p:cNvSpPr txBox="1"/>
          <p:nvPr/>
        </p:nvSpPr>
        <p:spPr>
          <a:xfrm>
            <a:off x="2311439" y="4486165"/>
            <a:ext cx="2857884" cy="422276"/>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Open Sans"/>
              </a:rPr>
              <a:t>Penjelasan Aplikasi</a:t>
            </a:r>
          </a:p>
        </p:txBody>
      </p:sp>
      <p:sp>
        <p:nvSpPr>
          <p:cNvPr id="9" name="Freeform 9"/>
          <p:cNvSpPr/>
          <p:nvPr/>
        </p:nvSpPr>
        <p:spPr>
          <a:xfrm>
            <a:off x="1336321" y="5515538"/>
            <a:ext cx="682068" cy="682068"/>
          </a:xfrm>
          <a:custGeom>
            <a:avLst/>
            <a:gdLst/>
            <a:ahLst/>
            <a:cxnLst/>
            <a:rect l="l" t="t" r="r" b="b"/>
            <a:pathLst>
              <a:path w="682068" h="682068">
                <a:moveTo>
                  <a:pt x="0" y="0"/>
                </a:moveTo>
                <a:lnTo>
                  <a:pt x="682068" y="0"/>
                </a:lnTo>
                <a:lnTo>
                  <a:pt x="682068" y="682068"/>
                </a:lnTo>
                <a:lnTo>
                  <a:pt x="0" y="6820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397526" y="5687746"/>
            <a:ext cx="559658" cy="290027"/>
          </a:xfrm>
          <a:prstGeom prst="rect">
            <a:avLst/>
          </a:prstGeom>
        </p:spPr>
        <p:txBody>
          <a:bodyPr lIns="0" tIns="0" rIns="0" bIns="0" rtlCol="0" anchor="t">
            <a:spAutoFit/>
          </a:bodyPr>
          <a:lstStyle/>
          <a:p>
            <a:pPr algn="ctr">
              <a:lnSpc>
                <a:spcPts val="2250"/>
              </a:lnSpc>
              <a:spcBef>
                <a:spcPct val="0"/>
              </a:spcBef>
            </a:pPr>
            <a:r>
              <a:rPr lang="en-US" sz="1607">
                <a:solidFill>
                  <a:srgbClr val="FFFFFF"/>
                </a:solidFill>
                <a:latin typeface="Poppins Bold"/>
              </a:rPr>
              <a:t>02</a:t>
            </a:r>
          </a:p>
        </p:txBody>
      </p:sp>
      <p:sp>
        <p:nvSpPr>
          <p:cNvPr id="11" name="Freeform 11"/>
          <p:cNvSpPr/>
          <p:nvPr/>
        </p:nvSpPr>
        <p:spPr>
          <a:xfrm>
            <a:off x="758385" y="2017205"/>
            <a:ext cx="1632999" cy="1632999"/>
          </a:xfrm>
          <a:custGeom>
            <a:avLst/>
            <a:gdLst/>
            <a:ahLst/>
            <a:cxnLst/>
            <a:rect l="l" t="t" r="r" b="b"/>
            <a:pathLst>
              <a:path w="1632999" h="1632999">
                <a:moveTo>
                  <a:pt x="0" y="0"/>
                </a:moveTo>
                <a:lnTo>
                  <a:pt x="1632999" y="0"/>
                </a:lnTo>
                <a:lnTo>
                  <a:pt x="1632999" y="1632999"/>
                </a:lnTo>
                <a:lnTo>
                  <a:pt x="0" y="1632999"/>
                </a:lnTo>
                <a:lnTo>
                  <a:pt x="0" y="0"/>
                </a:lnTo>
                <a:close/>
              </a:path>
            </a:pathLst>
          </a:custGeom>
          <a:blipFill>
            <a:blip r:embed="rId5"/>
            <a:stretch>
              <a:fillRect/>
            </a:stretch>
          </a:blipFill>
        </p:spPr>
      </p:sp>
      <p:sp>
        <p:nvSpPr>
          <p:cNvPr id="12" name="TextBox 12"/>
          <p:cNvSpPr txBox="1"/>
          <p:nvPr/>
        </p:nvSpPr>
        <p:spPr>
          <a:xfrm>
            <a:off x="2311439" y="5621621"/>
            <a:ext cx="2857884" cy="422276"/>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Open Sans"/>
              </a:rPr>
              <a:t>List Actor</a:t>
            </a:r>
          </a:p>
        </p:txBody>
      </p:sp>
      <p:sp>
        <p:nvSpPr>
          <p:cNvPr id="13" name="Freeform 13"/>
          <p:cNvSpPr/>
          <p:nvPr/>
        </p:nvSpPr>
        <p:spPr>
          <a:xfrm>
            <a:off x="1336321" y="6807206"/>
            <a:ext cx="682068" cy="682068"/>
          </a:xfrm>
          <a:custGeom>
            <a:avLst/>
            <a:gdLst/>
            <a:ahLst/>
            <a:cxnLst/>
            <a:rect l="l" t="t" r="r" b="b"/>
            <a:pathLst>
              <a:path w="682068" h="682068">
                <a:moveTo>
                  <a:pt x="0" y="0"/>
                </a:moveTo>
                <a:lnTo>
                  <a:pt x="682068" y="0"/>
                </a:lnTo>
                <a:lnTo>
                  <a:pt x="682068" y="682067"/>
                </a:lnTo>
                <a:lnTo>
                  <a:pt x="0" y="682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1397526" y="6979413"/>
            <a:ext cx="559658" cy="290027"/>
          </a:xfrm>
          <a:prstGeom prst="rect">
            <a:avLst/>
          </a:prstGeom>
        </p:spPr>
        <p:txBody>
          <a:bodyPr lIns="0" tIns="0" rIns="0" bIns="0" rtlCol="0" anchor="t">
            <a:spAutoFit/>
          </a:bodyPr>
          <a:lstStyle/>
          <a:p>
            <a:pPr algn="ctr">
              <a:lnSpc>
                <a:spcPts val="2250"/>
              </a:lnSpc>
              <a:spcBef>
                <a:spcPct val="0"/>
              </a:spcBef>
            </a:pPr>
            <a:r>
              <a:rPr lang="en-US" sz="1607">
                <a:solidFill>
                  <a:srgbClr val="FFFFFF"/>
                </a:solidFill>
                <a:latin typeface="Poppins Bold"/>
              </a:rPr>
              <a:t>03</a:t>
            </a:r>
          </a:p>
        </p:txBody>
      </p:sp>
      <p:sp>
        <p:nvSpPr>
          <p:cNvPr id="15" name="TextBox 15"/>
          <p:cNvSpPr txBox="1"/>
          <p:nvPr/>
        </p:nvSpPr>
        <p:spPr>
          <a:xfrm>
            <a:off x="2311439" y="6913289"/>
            <a:ext cx="2857884" cy="422276"/>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Open Sans"/>
              </a:rPr>
              <a:t>BPMN</a:t>
            </a:r>
          </a:p>
        </p:txBody>
      </p:sp>
      <p:sp>
        <p:nvSpPr>
          <p:cNvPr id="16" name="Freeform 16"/>
          <p:cNvSpPr/>
          <p:nvPr/>
        </p:nvSpPr>
        <p:spPr>
          <a:xfrm>
            <a:off x="6265599" y="4380081"/>
            <a:ext cx="682068" cy="682068"/>
          </a:xfrm>
          <a:custGeom>
            <a:avLst/>
            <a:gdLst/>
            <a:ahLst/>
            <a:cxnLst/>
            <a:rect l="l" t="t" r="r" b="b"/>
            <a:pathLst>
              <a:path w="682068" h="682068">
                <a:moveTo>
                  <a:pt x="0" y="0"/>
                </a:moveTo>
                <a:lnTo>
                  <a:pt x="682067" y="0"/>
                </a:lnTo>
                <a:lnTo>
                  <a:pt x="682067" y="682068"/>
                </a:lnTo>
                <a:lnTo>
                  <a:pt x="0" y="6820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6326804" y="4552289"/>
            <a:ext cx="559658" cy="290027"/>
          </a:xfrm>
          <a:prstGeom prst="rect">
            <a:avLst/>
          </a:prstGeom>
        </p:spPr>
        <p:txBody>
          <a:bodyPr lIns="0" tIns="0" rIns="0" bIns="0" rtlCol="0" anchor="t">
            <a:spAutoFit/>
          </a:bodyPr>
          <a:lstStyle/>
          <a:p>
            <a:pPr algn="ctr">
              <a:lnSpc>
                <a:spcPts val="2250"/>
              </a:lnSpc>
              <a:spcBef>
                <a:spcPct val="0"/>
              </a:spcBef>
            </a:pPr>
            <a:r>
              <a:rPr lang="en-US" sz="1607">
                <a:solidFill>
                  <a:srgbClr val="FFFFFF"/>
                </a:solidFill>
                <a:latin typeface="Poppins Bold"/>
              </a:rPr>
              <a:t>04</a:t>
            </a:r>
          </a:p>
        </p:txBody>
      </p:sp>
      <p:sp>
        <p:nvSpPr>
          <p:cNvPr id="18" name="TextBox 18"/>
          <p:cNvSpPr txBox="1"/>
          <p:nvPr/>
        </p:nvSpPr>
        <p:spPr>
          <a:xfrm>
            <a:off x="7240717" y="4486165"/>
            <a:ext cx="2857884" cy="422276"/>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Open Sans"/>
              </a:rPr>
              <a:t>Use Case</a:t>
            </a:r>
          </a:p>
        </p:txBody>
      </p:sp>
      <p:sp>
        <p:nvSpPr>
          <p:cNvPr id="19" name="Freeform 19"/>
          <p:cNvSpPr/>
          <p:nvPr/>
        </p:nvSpPr>
        <p:spPr>
          <a:xfrm>
            <a:off x="6265599" y="5702863"/>
            <a:ext cx="682068" cy="682068"/>
          </a:xfrm>
          <a:custGeom>
            <a:avLst/>
            <a:gdLst/>
            <a:ahLst/>
            <a:cxnLst/>
            <a:rect l="l" t="t" r="r" b="b"/>
            <a:pathLst>
              <a:path w="682068" h="682068">
                <a:moveTo>
                  <a:pt x="0" y="0"/>
                </a:moveTo>
                <a:lnTo>
                  <a:pt x="682067" y="0"/>
                </a:lnTo>
                <a:lnTo>
                  <a:pt x="682067" y="682068"/>
                </a:lnTo>
                <a:lnTo>
                  <a:pt x="0" y="6820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6326804" y="5875071"/>
            <a:ext cx="559658" cy="290027"/>
          </a:xfrm>
          <a:prstGeom prst="rect">
            <a:avLst/>
          </a:prstGeom>
        </p:spPr>
        <p:txBody>
          <a:bodyPr lIns="0" tIns="0" rIns="0" bIns="0" rtlCol="0" anchor="t">
            <a:spAutoFit/>
          </a:bodyPr>
          <a:lstStyle/>
          <a:p>
            <a:pPr algn="ctr">
              <a:lnSpc>
                <a:spcPts val="2250"/>
              </a:lnSpc>
              <a:spcBef>
                <a:spcPct val="0"/>
              </a:spcBef>
            </a:pPr>
            <a:r>
              <a:rPr lang="en-US" sz="1607">
                <a:solidFill>
                  <a:srgbClr val="FFFFFF"/>
                </a:solidFill>
                <a:latin typeface="Poppins Bold"/>
              </a:rPr>
              <a:t>05</a:t>
            </a:r>
          </a:p>
        </p:txBody>
      </p:sp>
      <p:sp>
        <p:nvSpPr>
          <p:cNvPr id="21" name="TextBox 21"/>
          <p:cNvSpPr txBox="1"/>
          <p:nvPr/>
        </p:nvSpPr>
        <p:spPr>
          <a:xfrm>
            <a:off x="7240717" y="5808947"/>
            <a:ext cx="2857884" cy="422276"/>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Open Sans"/>
              </a:rPr>
              <a:t>Skema Demo</a:t>
            </a:r>
          </a:p>
        </p:txBody>
      </p:sp>
      <p:sp>
        <p:nvSpPr>
          <p:cNvPr id="22" name="Freeform 22"/>
          <p:cNvSpPr/>
          <p:nvPr/>
        </p:nvSpPr>
        <p:spPr>
          <a:xfrm>
            <a:off x="6265599" y="6807206"/>
            <a:ext cx="682068" cy="682068"/>
          </a:xfrm>
          <a:custGeom>
            <a:avLst/>
            <a:gdLst/>
            <a:ahLst/>
            <a:cxnLst/>
            <a:rect l="l" t="t" r="r" b="b"/>
            <a:pathLst>
              <a:path w="682068" h="682068">
                <a:moveTo>
                  <a:pt x="0" y="0"/>
                </a:moveTo>
                <a:lnTo>
                  <a:pt x="682067" y="0"/>
                </a:lnTo>
                <a:lnTo>
                  <a:pt x="682067" y="682067"/>
                </a:lnTo>
                <a:lnTo>
                  <a:pt x="0" y="682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6326804" y="6979413"/>
            <a:ext cx="559658" cy="290027"/>
          </a:xfrm>
          <a:prstGeom prst="rect">
            <a:avLst/>
          </a:prstGeom>
        </p:spPr>
        <p:txBody>
          <a:bodyPr lIns="0" tIns="0" rIns="0" bIns="0" rtlCol="0" anchor="t">
            <a:spAutoFit/>
          </a:bodyPr>
          <a:lstStyle/>
          <a:p>
            <a:pPr algn="ctr">
              <a:lnSpc>
                <a:spcPts val="2250"/>
              </a:lnSpc>
              <a:spcBef>
                <a:spcPct val="0"/>
              </a:spcBef>
            </a:pPr>
            <a:r>
              <a:rPr lang="en-US" sz="1607">
                <a:solidFill>
                  <a:srgbClr val="FFFFFF"/>
                </a:solidFill>
                <a:latin typeface="Poppins Bold"/>
              </a:rPr>
              <a:t>06</a:t>
            </a:r>
          </a:p>
        </p:txBody>
      </p:sp>
      <p:sp>
        <p:nvSpPr>
          <p:cNvPr id="24" name="TextBox 24"/>
          <p:cNvSpPr txBox="1"/>
          <p:nvPr/>
        </p:nvSpPr>
        <p:spPr>
          <a:xfrm>
            <a:off x="7240717" y="6913289"/>
            <a:ext cx="2857884" cy="422276"/>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Open Sans"/>
              </a:rPr>
              <a:t>Alur</a:t>
            </a:r>
          </a:p>
        </p:txBody>
      </p:sp>
      <p:grpSp>
        <p:nvGrpSpPr>
          <p:cNvPr id="25" name="Group 25"/>
          <p:cNvGrpSpPr>
            <a:grpSpLocks noChangeAspect="1"/>
          </p:cNvGrpSpPr>
          <p:nvPr/>
        </p:nvGrpSpPr>
        <p:grpSpPr>
          <a:xfrm>
            <a:off x="9683691" y="5320533"/>
            <a:ext cx="3391597" cy="3391583"/>
            <a:chOff x="0" y="0"/>
            <a:chExt cx="6350000" cy="6349975"/>
          </a:xfrm>
        </p:grpSpPr>
        <p:sp>
          <p:nvSpPr>
            <p:cNvPr id="26" name="Freeform 2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4999" r="-24999"/>
              </a:stretch>
            </a:blipFill>
          </p:spPr>
        </p:sp>
      </p:grpSp>
      <p:grpSp>
        <p:nvGrpSpPr>
          <p:cNvPr id="27" name="Group 27"/>
          <p:cNvGrpSpPr>
            <a:grpSpLocks noChangeAspect="1"/>
          </p:cNvGrpSpPr>
          <p:nvPr/>
        </p:nvGrpSpPr>
        <p:grpSpPr>
          <a:xfrm>
            <a:off x="13344469" y="1574884"/>
            <a:ext cx="3391597" cy="3391583"/>
            <a:chOff x="0" y="0"/>
            <a:chExt cx="6350000" cy="6349975"/>
          </a:xfrm>
        </p:grpSpPr>
        <p:sp>
          <p:nvSpPr>
            <p:cNvPr id="28" name="Freeform 2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4999" r="-24999"/>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1787" y="5143500"/>
            <a:ext cx="6304087" cy="6304087"/>
          </a:xfrm>
          <a:custGeom>
            <a:avLst/>
            <a:gdLst/>
            <a:ahLst/>
            <a:cxnLst/>
            <a:rect l="l" t="t" r="r" b="b"/>
            <a:pathLst>
              <a:path w="6304087" h="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219831" y="2528524"/>
            <a:ext cx="6729803" cy="6729776"/>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sp>
      </p:grpSp>
      <p:sp>
        <p:nvSpPr>
          <p:cNvPr id="5" name="Freeform 5"/>
          <p:cNvSpPr/>
          <p:nvPr/>
        </p:nvSpPr>
        <p:spPr>
          <a:xfrm>
            <a:off x="5339537" y="2797630"/>
            <a:ext cx="951933" cy="951933"/>
          </a:xfrm>
          <a:custGeom>
            <a:avLst/>
            <a:gdLst/>
            <a:ahLst/>
            <a:cxnLst/>
            <a:rect l="l" t="t" r="r" b="b"/>
            <a:pathLst>
              <a:path w="951933" h="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6949633" y="2316617"/>
            <a:ext cx="7684383" cy="904875"/>
          </a:xfrm>
          <a:prstGeom prst="rect">
            <a:avLst/>
          </a:prstGeom>
        </p:spPr>
        <p:txBody>
          <a:bodyPr lIns="0" tIns="0" rIns="0" bIns="0" rtlCol="0" anchor="t">
            <a:spAutoFit/>
          </a:bodyPr>
          <a:lstStyle/>
          <a:p>
            <a:pPr>
              <a:lnSpc>
                <a:spcPts val="6720"/>
              </a:lnSpc>
            </a:pPr>
            <a:r>
              <a:rPr lang="en-US" sz="5600">
                <a:solidFill>
                  <a:srgbClr val="171616"/>
                </a:solidFill>
                <a:latin typeface="Poppins Bold"/>
              </a:rPr>
              <a:t>Leave Request Apps</a:t>
            </a:r>
          </a:p>
        </p:txBody>
      </p:sp>
      <p:sp>
        <p:nvSpPr>
          <p:cNvPr id="7" name="TextBox 7"/>
          <p:cNvSpPr txBox="1"/>
          <p:nvPr/>
        </p:nvSpPr>
        <p:spPr>
          <a:xfrm>
            <a:off x="7733567" y="4008664"/>
            <a:ext cx="9525733" cy="2957830"/>
          </a:xfrm>
          <a:prstGeom prst="rect">
            <a:avLst/>
          </a:prstGeom>
        </p:spPr>
        <p:txBody>
          <a:bodyPr lIns="0" tIns="0" rIns="0" bIns="0" rtlCol="0" anchor="t">
            <a:spAutoFit/>
          </a:bodyPr>
          <a:lstStyle/>
          <a:p>
            <a:pPr algn="just">
              <a:lnSpc>
                <a:spcPts val="3920"/>
              </a:lnSpc>
              <a:spcBef>
                <a:spcPct val="0"/>
              </a:spcBef>
            </a:pPr>
            <a:r>
              <a:rPr lang="en-US" sz="2800">
                <a:solidFill>
                  <a:srgbClr val="171616"/>
                </a:solidFill>
                <a:latin typeface="Open Sans"/>
              </a:rPr>
              <a:t>Leave Request adalah aplikasi web yang bertujuan untuk mengajukan cuti kerja. Aplikasi ini dapat digunakan untuk melakukan pengajuan cuti tanpa harus meninggalkan pekerjaan untuk proses administrasi pengajuan secara langsung, dengan mengakses aplikasi melalui web browser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3320419" y="3725784"/>
            <a:ext cx="3349845" cy="3349831"/>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046" r="-25046"/>
              </a:stretch>
            </a:blipFill>
          </p:spPr>
        </p:sp>
      </p:grpSp>
      <p:grpSp>
        <p:nvGrpSpPr>
          <p:cNvPr id="4" name="Group 4"/>
          <p:cNvGrpSpPr>
            <a:grpSpLocks noChangeAspect="1"/>
          </p:cNvGrpSpPr>
          <p:nvPr/>
        </p:nvGrpSpPr>
        <p:grpSpPr>
          <a:xfrm>
            <a:off x="7403164" y="3725784"/>
            <a:ext cx="3349845" cy="3349831"/>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7999" t="-10973" r="-40041" b="-984"/>
              </a:stretch>
            </a:blipFill>
          </p:spPr>
        </p:sp>
      </p:grpSp>
      <p:grpSp>
        <p:nvGrpSpPr>
          <p:cNvPr id="6" name="Group 6"/>
          <p:cNvGrpSpPr>
            <a:grpSpLocks noChangeAspect="1"/>
          </p:cNvGrpSpPr>
          <p:nvPr/>
        </p:nvGrpSpPr>
        <p:grpSpPr>
          <a:xfrm>
            <a:off x="11485910" y="3725784"/>
            <a:ext cx="3349845" cy="3349831"/>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79160" t="-14764" r="-21798" b="-12928"/>
              </a:stretch>
            </a:blipFill>
          </p:spPr>
        </p:sp>
      </p:grpSp>
      <p:sp>
        <p:nvSpPr>
          <p:cNvPr id="8" name="Freeform 8"/>
          <p:cNvSpPr/>
          <p:nvPr/>
        </p:nvSpPr>
        <p:spPr>
          <a:xfrm>
            <a:off x="3320419" y="7603835"/>
            <a:ext cx="3485193" cy="1096252"/>
          </a:xfrm>
          <a:custGeom>
            <a:avLst/>
            <a:gdLst/>
            <a:ahLst/>
            <a:cxnLst/>
            <a:rect l="l" t="t" r="r" b="b"/>
            <a:pathLst>
              <a:path w="3485193" h="1096252">
                <a:moveTo>
                  <a:pt x="0" y="0"/>
                </a:moveTo>
                <a:lnTo>
                  <a:pt x="3485193" y="0"/>
                </a:lnTo>
                <a:lnTo>
                  <a:pt x="3485193" y="1096251"/>
                </a:lnTo>
                <a:lnTo>
                  <a:pt x="0" y="10962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7335490" y="7603835"/>
            <a:ext cx="3485193" cy="1096252"/>
          </a:xfrm>
          <a:custGeom>
            <a:avLst/>
            <a:gdLst/>
            <a:ahLst/>
            <a:cxnLst/>
            <a:rect l="l" t="t" r="r" b="b"/>
            <a:pathLst>
              <a:path w="3485193" h="1096252">
                <a:moveTo>
                  <a:pt x="0" y="0"/>
                </a:moveTo>
                <a:lnTo>
                  <a:pt x="3485193" y="0"/>
                </a:lnTo>
                <a:lnTo>
                  <a:pt x="3485193" y="1096251"/>
                </a:lnTo>
                <a:lnTo>
                  <a:pt x="0" y="10962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1485910" y="7603835"/>
            <a:ext cx="3485193" cy="1096252"/>
          </a:xfrm>
          <a:custGeom>
            <a:avLst/>
            <a:gdLst/>
            <a:ahLst/>
            <a:cxnLst/>
            <a:rect l="l" t="t" r="r" b="b"/>
            <a:pathLst>
              <a:path w="3485193" h="1096252">
                <a:moveTo>
                  <a:pt x="0" y="0"/>
                </a:moveTo>
                <a:lnTo>
                  <a:pt x="3485193" y="0"/>
                </a:lnTo>
                <a:lnTo>
                  <a:pt x="3485193" y="1096251"/>
                </a:lnTo>
                <a:lnTo>
                  <a:pt x="0" y="10962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3558162" y="1791765"/>
            <a:ext cx="11171677" cy="904875"/>
          </a:xfrm>
          <a:prstGeom prst="rect">
            <a:avLst/>
          </a:prstGeom>
        </p:spPr>
        <p:txBody>
          <a:bodyPr lIns="0" tIns="0" rIns="0" bIns="0" rtlCol="0" anchor="t">
            <a:spAutoFit/>
          </a:bodyPr>
          <a:lstStyle/>
          <a:p>
            <a:pPr algn="ctr">
              <a:lnSpc>
                <a:spcPts val="6720"/>
              </a:lnSpc>
            </a:pPr>
            <a:r>
              <a:rPr lang="en-US" sz="5600">
                <a:solidFill>
                  <a:srgbClr val="171616"/>
                </a:solidFill>
                <a:latin typeface="Poppins Bold"/>
              </a:rPr>
              <a:t>Actor</a:t>
            </a:r>
          </a:p>
        </p:txBody>
      </p:sp>
      <p:sp>
        <p:nvSpPr>
          <p:cNvPr id="12" name="Freeform 12"/>
          <p:cNvSpPr/>
          <p:nvPr/>
        </p:nvSpPr>
        <p:spPr>
          <a:xfrm>
            <a:off x="6518991" y="793315"/>
            <a:ext cx="1632999" cy="1632999"/>
          </a:xfrm>
          <a:custGeom>
            <a:avLst/>
            <a:gdLst/>
            <a:ahLst/>
            <a:cxnLst/>
            <a:rect l="l" t="t" r="r" b="b"/>
            <a:pathLst>
              <a:path w="1632999" h="1632999">
                <a:moveTo>
                  <a:pt x="0" y="0"/>
                </a:moveTo>
                <a:lnTo>
                  <a:pt x="1632998" y="0"/>
                </a:lnTo>
                <a:lnTo>
                  <a:pt x="1632998" y="1632999"/>
                </a:lnTo>
                <a:lnTo>
                  <a:pt x="0" y="1632999"/>
                </a:lnTo>
                <a:lnTo>
                  <a:pt x="0" y="0"/>
                </a:lnTo>
                <a:close/>
              </a:path>
            </a:pathLst>
          </a:custGeom>
          <a:blipFill>
            <a:blip r:embed="rId7"/>
            <a:stretch>
              <a:fillRect/>
            </a:stretch>
          </a:blipFill>
        </p:spPr>
      </p:sp>
      <p:sp>
        <p:nvSpPr>
          <p:cNvPr id="13" name="TextBox 13"/>
          <p:cNvSpPr txBox="1"/>
          <p:nvPr/>
        </p:nvSpPr>
        <p:spPr>
          <a:xfrm>
            <a:off x="3320419" y="7899230"/>
            <a:ext cx="3485193" cy="448311"/>
          </a:xfrm>
          <a:prstGeom prst="rect">
            <a:avLst/>
          </a:prstGeom>
        </p:spPr>
        <p:txBody>
          <a:bodyPr lIns="0" tIns="0" rIns="0" bIns="0" rtlCol="0" anchor="t">
            <a:spAutoFit/>
          </a:bodyPr>
          <a:lstStyle/>
          <a:p>
            <a:pPr algn="ctr">
              <a:lnSpc>
                <a:spcPts val="3639"/>
              </a:lnSpc>
              <a:spcBef>
                <a:spcPct val="0"/>
              </a:spcBef>
            </a:pPr>
            <a:r>
              <a:rPr lang="en-US" sz="2599" dirty="0">
                <a:solidFill>
                  <a:srgbClr val="FFFFFF"/>
                </a:solidFill>
                <a:latin typeface="Open Sans Bold"/>
              </a:rPr>
              <a:t>Admin</a:t>
            </a:r>
          </a:p>
        </p:txBody>
      </p:sp>
      <p:sp>
        <p:nvSpPr>
          <p:cNvPr id="14" name="TextBox 14"/>
          <p:cNvSpPr txBox="1"/>
          <p:nvPr/>
        </p:nvSpPr>
        <p:spPr>
          <a:xfrm>
            <a:off x="7369327" y="7899230"/>
            <a:ext cx="3485193" cy="448311"/>
          </a:xfrm>
          <a:prstGeom prst="rect">
            <a:avLst/>
          </a:prstGeom>
        </p:spPr>
        <p:txBody>
          <a:bodyPr lIns="0" tIns="0" rIns="0" bIns="0" rtlCol="0" anchor="t">
            <a:spAutoFit/>
          </a:bodyPr>
          <a:lstStyle/>
          <a:p>
            <a:pPr algn="ctr">
              <a:lnSpc>
                <a:spcPts val="3639"/>
              </a:lnSpc>
              <a:spcBef>
                <a:spcPct val="0"/>
              </a:spcBef>
            </a:pPr>
            <a:r>
              <a:rPr lang="en-US" sz="2599">
                <a:solidFill>
                  <a:srgbClr val="FFFFFF"/>
                </a:solidFill>
                <a:latin typeface="Open Sans Bold"/>
              </a:rPr>
              <a:t>Employee</a:t>
            </a:r>
          </a:p>
        </p:txBody>
      </p:sp>
      <p:sp>
        <p:nvSpPr>
          <p:cNvPr id="15" name="TextBox 15"/>
          <p:cNvSpPr txBox="1"/>
          <p:nvPr/>
        </p:nvSpPr>
        <p:spPr>
          <a:xfrm>
            <a:off x="11485910" y="7899230"/>
            <a:ext cx="3485193" cy="448311"/>
          </a:xfrm>
          <a:prstGeom prst="rect">
            <a:avLst/>
          </a:prstGeom>
        </p:spPr>
        <p:txBody>
          <a:bodyPr lIns="0" tIns="0" rIns="0" bIns="0" rtlCol="0" anchor="t">
            <a:spAutoFit/>
          </a:bodyPr>
          <a:lstStyle/>
          <a:p>
            <a:pPr algn="ctr">
              <a:lnSpc>
                <a:spcPts val="3639"/>
              </a:lnSpc>
              <a:spcBef>
                <a:spcPct val="0"/>
              </a:spcBef>
            </a:pPr>
            <a:r>
              <a:rPr lang="en-US" sz="2599">
                <a:solidFill>
                  <a:srgbClr val="FFFFFF"/>
                </a:solidFill>
                <a:latin typeface="Open Sans Bold"/>
              </a:rPr>
              <a:t>Manager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967479" y="-723985"/>
            <a:ext cx="7380434" cy="11903926"/>
          </a:xfrm>
          <a:custGeom>
            <a:avLst/>
            <a:gdLst/>
            <a:ahLst/>
            <a:cxnLst/>
            <a:rect l="l" t="t" r="r" b="b"/>
            <a:pathLst>
              <a:path w="7380434" h="11903926">
                <a:moveTo>
                  <a:pt x="0" y="0"/>
                </a:moveTo>
                <a:lnTo>
                  <a:pt x="7380433" y="0"/>
                </a:lnTo>
                <a:lnTo>
                  <a:pt x="7380433" y="11903925"/>
                </a:lnTo>
                <a:lnTo>
                  <a:pt x="0" y="119039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86786" y="2602021"/>
            <a:ext cx="10941818" cy="5082957"/>
          </a:xfrm>
          <a:custGeom>
            <a:avLst/>
            <a:gdLst/>
            <a:ahLst/>
            <a:cxnLst/>
            <a:rect l="l" t="t" r="r" b="b"/>
            <a:pathLst>
              <a:path w="10941818" h="5082957">
                <a:moveTo>
                  <a:pt x="0" y="0"/>
                </a:moveTo>
                <a:lnTo>
                  <a:pt x="10941819" y="0"/>
                </a:lnTo>
                <a:lnTo>
                  <a:pt x="10941819" y="5082958"/>
                </a:lnTo>
                <a:lnTo>
                  <a:pt x="0" y="5082958"/>
                </a:lnTo>
                <a:lnTo>
                  <a:pt x="0" y="0"/>
                </a:lnTo>
                <a:close/>
              </a:path>
            </a:pathLst>
          </a:custGeom>
          <a:blipFill>
            <a:blip r:embed="rId4"/>
            <a:stretch>
              <a:fillRect/>
            </a:stretch>
          </a:blipFill>
        </p:spPr>
      </p:sp>
      <p:sp>
        <p:nvSpPr>
          <p:cNvPr id="4" name="TextBox 4"/>
          <p:cNvSpPr txBox="1"/>
          <p:nvPr/>
        </p:nvSpPr>
        <p:spPr>
          <a:xfrm>
            <a:off x="14568955" y="4691061"/>
            <a:ext cx="2798047" cy="904875"/>
          </a:xfrm>
          <a:prstGeom prst="rect">
            <a:avLst/>
          </a:prstGeom>
        </p:spPr>
        <p:txBody>
          <a:bodyPr lIns="0" tIns="0" rIns="0" bIns="0" rtlCol="0" anchor="t">
            <a:spAutoFit/>
          </a:bodyPr>
          <a:lstStyle/>
          <a:p>
            <a:pPr>
              <a:lnSpc>
                <a:spcPts val="6720"/>
              </a:lnSpc>
            </a:pPr>
            <a:r>
              <a:rPr lang="en-US" sz="5600" dirty="0">
                <a:solidFill>
                  <a:srgbClr val="171616"/>
                </a:solidFill>
                <a:latin typeface="Poppins Bold"/>
              </a:rPr>
              <a:t>BPMN</a:t>
            </a:r>
          </a:p>
        </p:txBody>
      </p:sp>
      <p:sp>
        <p:nvSpPr>
          <p:cNvPr id="5" name="Freeform 5"/>
          <p:cNvSpPr/>
          <p:nvPr/>
        </p:nvSpPr>
        <p:spPr>
          <a:xfrm>
            <a:off x="12935956" y="3314700"/>
            <a:ext cx="1632999" cy="1632999"/>
          </a:xfrm>
          <a:custGeom>
            <a:avLst/>
            <a:gdLst/>
            <a:ahLst/>
            <a:cxnLst/>
            <a:rect l="l" t="t" r="r" b="b"/>
            <a:pathLst>
              <a:path w="1632999" h="1632999">
                <a:moveTo>
                  <a:pt x="0" y="0"/>
                </a:moveTo>
                <a:lnTo>
                  <a:pt x="1632999" y="0"/>
                </a:lnTo>
                <a:lnTo>
                  <a:pt x="1632999" y="1632999"/>
                </a:lnTo>
                <a:lnTo>
                  <a:pt x="0" y="1632999"/>
                </a:lnTo>
                <a:lnTo>
                  <a:pt x="0" y="0"/>
                </a:lnTo>
                <a:close/>
              </a:path>
            </a:pathLst>
          </a:custGeom>
          <a:blipFill>
            <a:blip r:embed="rId5"/>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823503" y="-1218995"/>
            <a:ext cx="7889494" cy="12724991"/>
          </a:xfrm>
          <a:custGeom>
            <a:avLst/>
            <a:gdLst/>
            <a:ahLst/>
            <a:cxnLst/>
            <a:rect l="l" t="t" r="r" b="b"/>
            <a:pathLst>
              <a:path w="7889494" h="12724991">
                <a:moveTo>
                  <a:pt x="0" y="0"/>
                </a:moveTo>
                <a:lnTo>
                  <a:pt x="7889494" y="0"/>
                </a:lnTo>
                <a:lnTo>
                  <a:pt x="7889494" y="12724990"/>
                </a:lnTo>
                <a:lnTo>
                  <a:pt x="0" y="127249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357387" y="3061527"/>
            <a:ext cx="1632999" cy="1632999"/>
          </a:xfrm>
          <a:custGeom>
            <a:avLst/>
            <a:gdLst/>
            <a:ahLst/>
            <a:cxnLst/>
            <a:rect l="l" t="t" r="r" b="b"/>
            <a:pathLst>
              <a:path w="1632999" h="1632999">
                <a:moveTo>
                  <a:pt x="0" y="0"/>
                </a:moveTo>
                <a:lnTo>
                  <a:pt x="1632998" y="0"/>
                </a:lnTo>
                <a:lnTo>
                  <a:pt x="1632998" y="1632999"/>
                </a:lnTo>
                <a:lnTo>
                  <a:pt x="0" y="1632999"/>
                </a:lnTo>
                <a:lnTo>
                  <a:pt x="0" y="0"/>
                </a:lnTo>
                <a:close/>
              </a:path>
            </a:pathLst>
          </a:custGeom>
          <a:blipFill>
            <a:blip r:embed="rId4"/>
            <a:stretch>
              <a:fillRect/>
            </a:stretch>
          </a:blipFill>
        </p:spPr>
      </p:sp>
      <p:sp>
        <p:nvSpPr>
          <p:cNvPr id="4" name="Freeform 4"/>
          <p:cNvSpPr/>
          <p:nvPr/>
        </p:nvSpPr>
        <p:spPr>
          <a:xfrm>
            <a:off x="632395" y="1964492"/>
            <a:ext cx="12271711" cy="6358016"/>
          </a:xfrm>
          <a:custGeom>
            <a:avLst/>
            <a:gdLst/>
            <a:ahLst/>
            <a:cxnLst/>
            <a:rect l="l" t="t" r="r" b="b"/>
            <a:pathLst>
              <a:path w="12271711" h="6358016">
                <a:moveTo>
                  <a:pt x="0" y="0"/>
                </a:moveTo>
                <a:lnTo>
                  <a:pt x="12271711" y="0"/>
                </a:lnTo>
                <a:lnTo>
                  <a:pt x="12271711" y="6358016"/>
                </a:lnTo>
                <a:lnTo>
                  <a:pt x="0" y="6358016"/>
                </a:lnTo>
                <a:lnTo>
                  <a:pt x="0" y="0"/>
                </a:lnTo>
                <a:close/>
              </a:path>
            </a:pathLst>
          </a:custGeom>
          <a:blipFill>
            <a:blip r:embed="rId5"/>
            <a:stretch>
              <a:fillRect/>
            </a:stretch>
          </a:blipFill>
        </p:spPr>
      </p:sp>
      <p:sp>
        <p:nvSpPr>
          <p:cNvPr id="5" name="TextBox 5"/>
          <p:cNvSpPr txBox="1"/>
          <p:nvPr/>
        </p:nvSpPr>
        <p:spPr>
          <a:xfrm>
            <a:off x="14997313" y="4284290"/>
            <a:ext cx="2154614" cy="1718419"/>
          </a:xfrm>
          <a:prstGeom prst="rect">
            <a:avLst/>
          </a:prstGeom>
        </p:spPr>
        <p:txBody>
          <a:bodyPr wrap="square" lIns="0" tIns="0" rIns="0" bIns="0" rtlCol="0" anchor="t">
            <a:spAutoFit/>
          </a:bodyPr>
          <a:lstStyle/>
          <a:p>
            <a:pPr>
              <a:lnSpc>
                <a:spcPts val="6720"/>
              </a:lnSpc>
            </a:pPr>
            <a:r>
              <a:rPr lang="en-US" sz="5600" dirty="0">
                <a:solidFill>
                  <a:srgbClr val="171616"/>
                </a:solidFill>
                <a:latin typeface="Poppins Bold"/>
              </a:rPr>
              <a:t>Use Case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272101" y="-3152044"/>
            <a:ext cx="6304087" cy="6304087"/>
          </a:xfrm>
          <a:custGeom>
            <a:avLst/>
            <a:gdLst/>
            <a:ahLst/>
            <a:cxnLst/>
            <a:rect l="l" t="t" r="r" b="b"/>
            <a:pathLst>
              <a:path w="6304087" h="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7663936" y="1028700"/>
            <a:ext cx="4567887" cy="456788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t="-24985" b="-24985"/>
              </a:stretch>
            </a:blipFill>
          </p:spPr>
        </p:sp>
      </p:grpSp>
      <p:grpSp>
        <p:nvGrpSpPr>
          <p:cNvPr id="5" name="Group 5"/>
          <p:cNvGrpSpPr>
            <a:grpSpLocks noChangeAspect="1"/>
          </p:cNvGrpSpPr>
          <p:nvPr/>
        </p:nvGrpSpPr>
        <p:grpSpPr>
          <a:xfrm>
            <a:off x="12691413" y="1028700"/>
            <a:ext cx="4567887" cy="4567887"/>
            <a:chOff x="0" y="0"/>
            <a:chExt cx="6350000" cy="6350000"/>
          </a:xfrm>
        </p:grpSpPr>
        <p:sp>
          <p:nvSpPr>
            <p:cNvPr id="6" name="Freeform 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15678" r="-34445"/>
              </a:stretch>
            </a:blipFill>
          </p:spPr>
        </p:sp>
      </p:grpSp>
      <p:sp>
        <p:nvSpPr>
          <p:cNvPr id="7" name="TextBox 7"/>
          <p:cNvSpPr txBox="1"/>
          <p:nvPr/>
        </p:nvSpPr>
        <p:spPr>
          <a:xfrm>
            <a:off x="3032970" y="7620371"/>
            <a:ext cx="3018500" cy="1397000"/>
          </a:xfrm>
          <a:prstGeom prst="rect">
            <a:avLst/>
          </a:prstGeom>
        </p:spPr>
        <p:txBody>
          <a:bodyPr lIns="0" tIns="0" rIns="0" bIns="0" rtlCol="0" anchor="t">
            <a:spAutoFit/>
          </a:bodyPr>
          <a:lstStyle/>
          <a:p>
            <a:pPr>
              <a:lnSpc>
                <a:spcPts val="2799"/>
              </a:lnSpc>
              <a:spcBef>
                <a:spcPct val="0"/>
              </a:spcBef>
            </a:pPr>
            <a:r>
              <a:rPr lang="en-US" sz="1999">
                <a:solidFill>
                  <a:srgbClr val="171616"/>
                </a:solidFill>
                <a:latin typeface="Open Sans"/>
              </a:rPr>
              <a:t>Melakukan pengajuan cuti di </a:t>
            </a:r>
            <a:r>
              <a:rPr lang="en-US" sz="1999">
                <a:solidFill>
                  <a:srgbClr val="171616"/>
                </a:solidFill>
                <a:latin typeface="Open Sans Italics"/>
              </a:rPr>
              <a:t>Leave Request Apps</a:t>
            </a:r>
            <a:r>
              <a:rPr lang="en-US" sz="1999">
                <a:solidFill>
                  <a:srgbClr val="171616"/>
                </a:solidFill>
                <a:latin typeface="Open Sans"/>
              </a:rPr>
              <a:t>, mengisi form pengajuan, dan submit</a:t>
            </a:r>
          </a:p>
        </p:txBody>
      </p:sp>
      <p:sp>
        <p:nvSpPr>
          <p:cNvPr id="8" name="TextBox 8"/>
          <p:cNvSpPr txBox="1"/>
          <p:nvPr/>
        </p:nvSpPr>
        <p:spPr>
          <a:xfrm>
            <a:off x="3032970" y="6108218"/>
            <a:ext cx="3216331" cy="1317626"/>
          </a:xfrm>
          <a:prstGeom prst="rect">
            <a:avLst/>
          </a:prstGeom>
        </p:spPr>
        <p:txBody>
          <a:bodyPr lIns="0" tIns="0" rIns="0" bIns="0" rtlCol="0" anchor="t">
            <a:spAutoFit/>
          </a:bodyPr>
          <a:lstStyle/>
          <a:p>
            <a:pPr>
              <a:lnSpc>
                <a:spcPts val="3499"/>
              </a:lnSpc>
            </a:pPr>
            <a:r>
              <a:rPr lang="en-US" sz="2499">
                <a:solidFill>
                  <a:srgbClr val="F66E1A"/>
                </a:solidFill>
                <a:latin typeface="Poppins Bold"/>
              </a:rPr>
              <a:t>Skema 1: </a:t>
            </a:r>
          </a:p>
          <a:p>
            <a:pPr>
              <a:lnSpc>
                <a:spcPts val="3499"/>
              </a:lnSpc>
              <a:spcBef>
                <a:spcPct val="0"/>
              </a:spcBef>
            </a:pPr>
            <a:r>
              <a:rPr lang="en-US" sz="2499">
                <a:solidFill>
                  <a:srgbClr val="F66E1A"/>
                </a:solidFill>
                <a:latin typeface="Poppins Bold"/>
              </a:rPr>
              <a:t>Samsul (Requester)</a:t>
            </a:r>
          </a:p>
        </p:txBody>
      </p:sp>
      <p:sp>
        <p:nvSpPr>
          <p:cNvPr id="9" name="TextBox 9"/>
          <p:cNvSpPr txBox="1"/>
          <p:nvPr/>
        </p:nvSpPr>
        <p:spPr>
          <a:xfrm>
            <a:off x="7470495" y="7620371"/>
            <a:ext cx="2988559" cy="1397000"/>
          </a:xfrm>
          <a:prstGeom prst="rect">
            <a:avLst/>
          </a:prstGeom>
        </p:spPr>
        <p:txBody>
          <a:bodyPr lIns="0" tIns="0" rIns="0" bIns="0" rtlCol="0" anchor="t">
            <a:spAutoFit/>
          </a:bodyPr>
          <a:lstStyle/>
          <a:p>
            <a:pPr>
              <a:lnSpc>
                <a:spcPts val="2799"/>
              </a:lnSpc>
              <a:spcBef>
                <a:spcPct val="0"/>
              </a:spcBef>
            </a:pPr>
            <a:r>
              <a:rPr lang="en-US" sz="1999">
                <a:solidFill>
                  <a:srgbClr val="171616"/>
                </a:solidFill>
                <a:latin typeface="Open Sans"/>
              </a:rPr>
              <a:t>Mereview dan melakukan </a:t>
            </a:r>
            <a:r>
              <a:rPr lang="en-US" sz="1999">
                <a:solidFill>
                  <a:srgbClr val="171616"/>
                </a:solidFill>
                <a:latin typeface="Open Sans Italics"/>
              </a:rPr>
              <a:t>approval</a:t>
            </a:r>
            <a:r>
              <a:rPr lang="en-US" sz="1999">
                <a:solidFill>
                  <a:srgbClr val="171616"/>
                </a:solidFill>
                <a:latin typeface="Open Sans"/>
              </a:rPr>
              <a:t> (persetujuan/penolakan) pada </a:t>
            </a:r>
            <a:r>
              <a:rPr lang="en-US" sz="1999">
                <a:solidFill>
                  <a:srgbClr val="171616"/>
                </a:solidFill>
                <a:latin typeface="Open Sans Italics"/>
              </a:rPr>
              <a:t>submission </a:t>
            </a:r>
          </a:p>
        </p:txBody>
      </p:sp>
      <p:sp>
        <p:nvSpPr>
          <p:cNvPr id="10" name="TextBox 10"/>
          <p:cNvSpPr txBox="1"/>
          <p:nvPr/>
        </p:nvSpPr>
        <p:spPr>
          <a:xfrm>
            <a:off x="7470495" y="6108218"/>
            <a:ext cx="3216331" cy="1317626"/>
          </a:xfrm>
          <a:prstGeom prst="rect">
            <a:avLst/>
          </a:prstGeom>
        </p:spPr>
        <p:txBody>
          <a:bodyPr lIns="0" tIns="0" rIns="0" bIns="0" rtlCol="0" anchor="t">
            <a:spAutoFit/>
          </a:bodyPr>
          <a:lstStyle/>
          <a:p>
            <a:pPr>
              <a:lnSpc>
                <a:spcPts val="3499"/>
              </a:lnSpc>
            </a:pPr>
            <a:r>
              <a:rPr lang="en-US" sz="2499">
                <a:solidFill>
                  <a:srgbClr val="F66E1A"/>
                </a:solidFill>
                <a:latin typeface="Poppins Bold"/>
              </a:rPr>
              <a:t>Skema 2:</a:t>
            </a:r>
          </a:p>
          <a:p>
            <a:pPr>
              <a:lnSpc>
                <a:spcPts val="3499"/>
              </a:lnSpc>
              <a:spcBef>
                <a:spcPct val="0"/>
              </a:spcBef>
            </a:pPr>
            <a:r>
              <a:rPr lang="en-US" sz="2499">
                <a:solidFill>
                  <a:srgbClr val="F66E1A"/>
                </a:solidFill>
                <a:latin typeface="Poppins Bold"/>
              </a:rPr>
              <a:t>Fathur (Memvalidasi)</a:t>
            </a:r>
          </a:p>
        </p:txBody>
      </p:sp>
      <p:sp>
        <p:nvSpPr>
          <p:cNvPr id="11" name="TextBox 11"/>
          <p:cNvSpPr txBox="1"/>
          <p:nvPr/>
        </p:nvSpPr>
        <p:spPr>
          <a:xfrm>
            <a:off x="11908557" y="7620371"/>
            <a:ext cx="2985528" cy="1749425"/>
          </a:xfrm>
          <a:prstGeom prst="rect">
            <a:avLst/>
          </a:prstGeom>
        </p:spPr>
        <p:txBody>
          <a:bodyPr lIns="0" tIns="0" rIns="0" bIns="0" rtlCol="0" anchor="t">
            <a:spAutoFit/>
          </a:bodyPr>
          <a:lstStyle/>
          <a:p>
            <a:pPr>
              <a:lnSpc>
                <a:spcPts val="2799"/>
              </a:lnSpc>
              <a:spcBef>
                <a:spcPct val="0"/>
              </a:spcBef>
            </a:pPr>
            <a:r>
              <a:rPr lang="en-US" sz="1999">
                <a:solidFill>
                  <a:srgbClr val="171616"/>
                </a:solidFill>
                <a:latin typeface="Open Sans"/>
              </a:rPr>
              <a:t>Mengecek pada aplikasi </a:t>
            </a:r>
            <a:r>
              <a:rPr lang="en-US" sz="1999">
                <a:solidFill>
                  <a:srgbClr val="171616"/>
                </a:solidFill>
                <a:latin typeface="Open Sans Italics"/>
              </a:rPr>
              <a:t>Leave Request Apps</a:t>
            </a:r>
            <a:r>
              <a:rPr lang="en-US" sz="1999">
                <a:solidFill>
                  <a:srgbClr val="171616"/>
                </a:solidFill>
                <a:latin typeface="Open Sans"/>
              </a:rPr>
              <a:t> pada menu </a:t>
            </a:r>
            <a:r>
              <a:rPr lang="en-US" sz="1999">
                <a:solidFill>
                  <a:srgbClr val="171616"/>
                </a:solidFill>
                <a:latin typeface="Open Sans Italics"/>
              </a:rPr>
              <a:t>my request</a:t>
            </a:r>
            <a:r>
              <a:rPr lang="en-US" sz="1999">
                <a:solidFill>
                  <a:srgbClr val="171616"/>
                </a:solidFill>
                <a:latin typeface="Open Sans"/>
              </a:rPr>
              <a:t> &amp; email apakah pengajuan disetujui atau ditolak</a:t>
            </a:r>
          </a:p>
        </p:txBody>
      </p:sp>
      <p:sp>
        <p:nvSpPr>
          <p:cNvPr id="12" name="TextBox 12"/>
          <p:cNvSpPr txBox="1"/>
          <p:nvPr/>
        </p:nvSpPr>
        <p:spPr>
          <a:xfrm>
            <a:off x="11908557" y="6108218"/>
            <a:ext cx="3216331" cy="1317626"/>
          </a:xfrm>
          <a:prstGeom prst="rect">
            <a:avLst/>
          </a:prstGeom>
        </p:spPr>
        <p:txBody>
          <a:bodyPr lIns="0" tIns="0" rIns="0" bIns="0" rtlCol="0" anchor="t">
            <a:spAutoFit/>
          </a:bodyPr>
          <a:lstStyle/>
          <a:p>
            <a:pPr>
              <a:lnSpc>
                <a:spcPts val="3499"/>
              </a:lnSpc>
            </a:pPr>
            <a:r>
              <a:rPr lang="en-US" sz="2499">
                <a:solidFill>
                  <a:srgbClr val="F66E1A"/>
                </a:solidFill>
                <a:latin typeface="Poppins Bold"/>
              </a:rPr>
              <a:t>Skema 1: </a:t>
            </a:r>
          </a:p>
          <a:p>
            <a:pPr>
              <a:lnSpc>
                <a:spcPts val="3499"/>
              </a:lnSpc>
              <a:spcBef>
                <a:spcPct val="0"/>
              </a:spcBef>
            </a:pPr>
            <a:r>
              <a:rPr lang="en-US" sz="2499">
                <a:solidFill>
                  <a:srgbClr val="F66E1A"/>
                </a:solidFill>
                <a:latin typeface="Poppins Bold"/>
              </a:rPr>
              <a:t>Samsul (Requester)</a:t>
            </a:r>
          </a:p>
        </p:txBody>
      </p:sp>
      <p:sp>
        <p:nvSpPr>
          <p:cNvPr id="13" name="Freeform 13"/>
          <p:cNvSpPr/>
          <p:nvPr/>
        </p:nvSpPr>
        <p:spPr>
          <a:xfrm>
            <a:off x="7187969" y="3851482"/>
            <a:ext cx="951933" cy="951933"/>
          </a:xfrm>
          <a:custGeom>
            <a:avLst/>
            <a:gdLst/>
            <a:ahLst/>
            <a:cxnLst/>
            <a:rect l="l" t="t" r="r" b="b"/>
            <a:pathLst>
              <a:path w="951933" h="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6783333" y="3851482"/>
            <a:ext cx="951933" cy="951933"/>
          </a:xfrm>
          <a:custGeom>
            <a:avLst/>
            <a:gdLst/>
            <a:ahLst/>
            <a:cxnLst/>
            <a:rect l="l" t="t" r="r" b="b"/>
            <a:pathLst>
              <a:path w="951933" h="951933">
                <a:moveTo>
                  <a:pt x="0" y="0"/>
                </a:moveTo>
                <a:lnTo>
                  <a:pt x="951934" y="0"/>
                </a:lnTo>
                <a:lnTo>
                  <a:pt x="951934"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2095688" y="3445307"/>
            <a:ext cx="5090895" cy="904875"/>
          </a:xfrm>
          <a:prstGeom prst="rect">
            <a:avLst/>
          </a:prstGeom>
        </p:spPr>
        <p:txBody>
          <a:bodyPr lIns="0" tIns="0" rIns="0" bIns="0" rtlCol="0" anchor="t">
            <a:spAutoFit/>
          </a:bodyPr>
          <a:lstStyle/>
          <a:p>
            <a:pPr>
              <a:lnSpc>
                <a:spcPts val="6720"/>
              </a:lnSpc>
            </a:pPr>
            <a:r>
              <a:rPr lang="en-US" sz="5600">
                <a:solidFill>
                  <a:srgbClr val="171616"/>
                </a:solidFill>
                <a:latin typeface="Poppins Bold"/>
              </a:rPr>
              <a:t>Skema</a:t>
            </a:r>
          </a:p>
        </p:txBody>
      </p:sp>
      <p:sp>
        <p:nvSpPr>
          <p:cNvPr id="16" name="Freeform 16"/>
          <p:cNvSpPr/>
          <p:nvPr/>
        </p:nvSpPr>
        <p:spPr>
          <a:xfrm>
            <a:off x="970874" y="1869458"/>
            <a:ext cx="1632999" cy="1632999"/>
          </a:xfrm>
          <a:custGeom>
            <a:avLst/>
            <a:gdLst/>
            <a:ahLst/>
            <a:cxnLst/>
            <a:rect l="l" t="t" r="r" b="b"/>
            <a:pathLst>
              <a:path w="1632999" h="1632999">
                <a:moveTo>
                  <a:pt x="0" y="0"/>
                </a:moveTo>
                <a:lnTo>
                  <a:pt x="1632999" y="0"/>
                </a:lnTo>
                <a:lnTo>
                  <a:pt x="1632999" y="1632999"/>
                </a:lnTo>
                <a:lnTo>
                  <a:pt x="0" y="1632999"/>
                </a:lnTo>
                <a:lnTo>
                  <a:pt x="0" y="0"/>
                </a:lnTo>
                <a:close/>
              </a:path>
            </a:pathLst>
          </a:custGeom>
          <a:blipFill>
            <a:blip r:embed="rId6"/>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2030" y="4997592"/>
            <a:ext cx="2341289" cy="736442"/>
          </a:xfrm>
          <a:custGeom>
            <a:avLst/>
            <a:gdLst/>
            <a:ahLst/>
            <a:cxnLst/>
            <a:rect l="l" t="t" r="r" b="b"/>
            <a:pathLst>
              <a:path w="2341289" h="736442">
                <a:moveTo>
                  <a:pt x="0" y="0"/>
                </a:moveTo>
                <a:lnTo>
                  <a:pt x="2341288" y="0"/>
                </a:lnTo>
                <a:lnTo>
                  <a:pt x="2341288" y="736441"/>
                </a:lnTo>
                <a:lnTo>
                  <a:pt x="0" y="7364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52420" y="4069925"/>
            <a:ext cx="13702716" cy="1116818"/>
          </a:xfrm>
          <a:custGeom>
            <a:avLst/>
            <a:gdLst/>
            <a:ahLst/>
            <a:cxnLst/>
            <a:rect l="l" t="t" r="r" b="b"/>
            <a:pathLst>
              <a:path w="13702716" h="1116818">
                <a:moveTo>
                  <a:pt x="0" y="0"/>
                </a:moveTo>
                <a:lnTo>
                  <a:pt x="13702717" y="0"/>
                </a:lnTo>
                <a:lnTo>
                  <a:pt x="13702717" y="1116817"/>
                </a:lnTo>
                <a:lnTo>
                  <a:pt x="0" y="1116817"/>
                </a:lnTo>
                <a:lnTo>
                  <a:pt x="0" y="0"/>
                </a:lnTo>
                <a:close/>
              </a:path>
            </a:pathLst>
          </a:custGeom>
          <a:blipFill>
            <a:blip r:embed="rId4"/>
            <a:stretch>
              <a:fillRect/>
            </a:stretch>
          </a:blipFill>
        </p:spPr>
      </p:sp>
      <p:sp>
        <p:nvSpPr>
          <p:cNvPr id="4" name="TextBox 4"/>
          <p:cNvSpPr txBox="1"/>
          <p:nvPr/>
        </p:nvSpPr>
        <p:spPr>
          <a:xfrm>
            <a:off x="1476567" y="5167375"/>
            <a:ext cx="2341289" cy="34925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Open Sans Bold"/>
              </a:rPr>
              <a:t>Login</a:t>
            </a:r>
          </a:p>
        </p:txBody>
      </p:sp>
      <p:sp>
        <p:nvSpPr>
          <p:cNvPr id="5" name="TextBox 5"/>
          <p:cNvSpPr txBox="1"/>
          <p:nvPr/>
        </p:nvSpPr>
        <p:spPr>
          <a:xfrm>
            <a:off x="3558162" y="1791765"/>
            <a:ext cx="11171677" cy="904875"/>
          </a:xfrm>
          <a:prstGeom prst="rect">
            <a:avLst/>
          </a:prstGeom>
        </p:spPr>
        <p:txBody>
          <a:bodyPr lIns="0" tIns="0" rIns="0" bIns="0" rtlCol="0" anchor="t">
            <a:spAutoFit/>
          </a:bodyPr>
          <a:lstStyle/>
          <a:p>
            <a:pPr algn="ctr">
              <a:lnSpc>
                <a:spcPts val="6720"/>
              </a:lnSpc>
            </a:pPr>
            <a:r>
              <a:rPr lang="en-US" sz="5600">
                <a:solidFill>
                  <a:srgbClr val="171616"/>
                </a:solidFill>
                <a:latin typeface="Poppins Bold"/>
              </a:rPr>
              <a:t>Alur</a:t>
            </a:r>
          </a:p>
        </p:txBody>
      </p:sp>
      <p:sp>
        <p:nvSpPr>
          <p:cNvPr id="6" name="Freeform 6"/>
          <p:cNvSpPr/>
          <p:nvPr/>
        </p:nvSpPr>
        <p:spPr>
          <a:xfrm>
            <a:off x="6557662" y="862005"/>
            <a:ext cx="1632999" cy="1632999"/>
          </a:xfrm>
          <a:custGeom>
            <a:avLst/>
            <a:gdLst/>
            <a:ahLst/>
            <a:cxnLst/>
            <a:rect l="l" t="t" r="r" b="b"/>
            <a:pathLst>
              <a:path w="1632999" h="1632999">
                <a:moveTo>
                  <a:pt x="0" y="0"/>
                </a:moveTo>
                <a:lnTo>
                  <a:pt x="1632998" y="0"/>
                </a:lnTo>
                <a:lnTo>
                  <a:pt x="1632998" y="1632999"/>
                </a:lnTo>
                <a:lnTo>
                  <a:pt x="0" y="1632999"/>
                </a:lnTo>
                <a:lnTo>
                  <a:pt x="0" y="0"/>
                </a:lnTo>
                <a:close/>
              </a:path>
            </a:pathLst>
          </a:custGeom>
          <a:blipFill>
            <a:blip r:embed="rId5"/>
            <a:stretch>
              <a:fillRect/>
            </a:stretch>
          </a:blipFill>
        </p:spPr>
      </p:sp>
      <p:sp>
        <p:nvSpPr>
          <p:cNvPr id="7" name="Freeform 7"/>
          <p:cNvSpPr/>
          <p:nvPr/>
        </p:nvSpPr>
        <p:spPr>
          <a:xfrm>
            <a:off x="4678055" y="4997592"/>
            <a:ext cx="2341289" cy="736442"/>
          </a:xfrm>
          <a:custGeom>
            <a:avLst/>
            <a:gdLst/>
            <a:ahLst/>
            <a:cxnLst/>
            <a:rect l="l" t="t" r="r" b="b"/>
            <a:pathLst>
              <a:path w="2341289" h="736442">
                <a:moveTo>
                  <a:pt x="0" y="0"/>
                </a:moveTo>
                <a:lnTo>
                  <a:pt x="2341289" y="0"/>
                </a:lnTo>
                <a:lnTo>
                  <a:pt x="2341289" y="736441"/>
                </a:lnTo>
                <a:lnTo>
                  <a:pt x="0" y="7364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4664240" y="5167375"/>
            <a:ext cx="2341289" cy="34925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Open Sans Bold"/>
              </a:rPr>
              <a:t>Pengajuan</a:t>
            </a:r>
          </a:p>
        </p:txBody>
      </p:sp>
      <p:sp>
        <p:nvSpPr>
          <p:cNvPr id="9" name="Freeform 9"/>
          <p:cNvSpPr/>
          <p:nvPr/>
        </p:nvSpPr>
        <p:spPr>
          <a:xfrm>
            <a:off x="7828422" y="4997592"/>
            <a:ext cx="2341289" cy="736442"/>
          </a:xfrm>
          <a:custGeom>
            <a:avLst/>
            <a:gdLst/>
            <a:ahLst/>
            <a:cxnLst/>
            <a:rect l="l" t="t" r="r" b="b"/>
            <a:pathLst>
              <a:path w="2341289" h="736442">
                <a:moveTo>
                  <a:pt x="0" y="0"/>
                </a:moveTo>
                <a:lnTo>
                  <a:pt x="2341289" y="0"/>
                </a:lnTo>
                <a:lnTo>
                  <a:pt x="2341289" y="736441"/>
                </a:lnTo>
                <a:lnTo>
                  <a:pt x="0" y="7364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7790869" y="5167375"/>
            <a:ext cx="2341289" cy="34925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Open Sans Bold"/>
              </a:rPr>
              <a:t>Isi Form</a:t>
            </a:r>
          </a:p>
        </p:txBody>
      </p:sp>
      <p:sp>
        <p:nvSpPr>
          <p:cNvPr id="11" name="TextBox 11"/>
          <p:cNvSpPr txBox="1"/>
          <p:nvPr/>
        </p:nvSpPr>
        <p:spPr>
          <a:xfrm>
            <a:off x="1522030" y="6123241"/>
            <a:ext cx="2514575" cy="1044575"/>
          </a:xfrm>
          <a:prstGeom prst="rect">
            <a:avLst/>
          </a:prstGeom>
        </p:spPr>
        <p:txBody>
          <a:bodyPr lIns="0" tIns="0" rIns="0" bIns="0" rtlCol="0" anchor="t">
            <a:spAutoFit/>
          </a:bodyPr>
          <a:lstStyle/>
          <a:p>
            <a:pPr algn="ctr">
              <a:lnSpc>
                <a:spcPts val="2799"/>
              </a:lnSpc>
              <a:spcBef>
                <a:spcPct val="0"/>
              </a:spcBef>
            </a:pPr>
            <a:r>
              <a:rPr lang="en-US" sz="1999">
                <a:solidFill>
                  <a:srgbClr val="171616"/>
                </a:solidFill>
                <a:latin typeface="Open Sans"/>
              </a:rPr>
              <a:t>Memasukkan username &amp; password</a:t>
            </a:r>
          </a:p>
        </p:txBody>
      </p:sp>
      <p:sp>
        <p:nvSpPr>
          <p:cNvPr id="12" name="TextBox 12"/>
          <p:cNvSpPr txBox="1"/>
          <p:nvPr/>
        </p:nvSpPr>
        <p:spPr>
          <a:xfrm>
            <a:off x="4591412" y="6123241"/>
            <a:ext cx="2514575" cy="1044575"/>
          </a:xfrm>
          <a:prstGeom prst="rect">
            <a:avLst/>
          </a:prstGeom>
        </p:spPr>
        <p:txBody>
          <a:bodyPr lIns="0" tIns="0" rIns="0" bIns="0" rtlCol="0" anchor="t">
            <a:spAutoFit/>
          </a:bodyPr>
          <a:lstStyle/>
          <a:p>
            <a:pPr algn="ctr">
              <a:lnSpc>
                <a:spcPts val="2799"/>
              </a:lnSpc>
              <a:spcBef>
                <a:spcPct val="0"/>
              </a:spcBef>
            </a:pPr>
            <a:r>
              <a:rPr lang="en-US" sz="1999">
                <a:solidFill>
                  <a:srgbClr val="171616"/>
                </a:solidFill>
                <a:latin typeface="Open Sans"/>
              </a:rPr>
              <a:t>Menuju ke menu Leave dan pilih Form.</a:t>
            </a:r>
          </a:p>
        </p:txBody>
      </p:sp>
      <p:sp>
        <p:nvSpPr>
          <p:cNvPr id="13" name="TextBox 13"/>
          <p:cNvSpPr txBox="1"/>
          <p:nvPr/>
        </p:nvSpPr>
        <p:spPr>
          <a:xfrm>
            <a:off x="7782960" y="6123241"/>
            <a:ext cx="2514575" cy="1044575"/>
          </a:xfrm>
          <a:prstGeom prst="rect">
            <a:avLst/>
          </a:prstGeom>
        </p:spPr>
        <p:txBody>
          <a:bodyPr lIns="0" tIns="0" rIns="0" bIns="0" rtlCol="0" anchor="t">
            <a:spAutoFit/>
          </a:bodyPr>
          <a:lstStyle/>
          <a:p>
            <a:pPr algn="ctr">
              <a:lnSpc>
                <a:spcPts val="2799"/>
              </a:lnSpc>
              <a:spcBef>
                <a:spcPct val="0"/>
              </a:spcBef>
            </a:pPr>
            <a:r>
              <a:rPr lang="en-US" sz="1999">
                <a:solidFill>
                  <a:srgbClr val="171616"/>
                </a:solidFill>
                <a:latin typeface="Open Sans"/>
              </a:rPr>
              <a:t>Melakukan pengisian sesuai dengan ketentuan</a:t>
            </a:r>
          </a:p>
        </p:txBody>
      </p:sp>
      <p:sp>
        <p:nvSpPr>
          <p:cNvPr id="14" name="TextBox 14"/>
          <p:cNvSpPr txBox="1"/>
          <p:nvPr/>
        </p:nvSpPr>
        <p:spPr>
          <a:xfrm>
            <a:off x="11148107" y="6123241"/>
            <a:ext cx="2514575" cy="2454275"/>
          </a:xfrm>
          <a:prstGeom prst="rect">
            <a:avLst/>
          </a:prstGeom>
        </p:spPr>
        <p:txBody>
          <a:bodyPr lIns="0" tIns="0" rIns="0" bIns="0" rtlCol="0" anchor="t">
            <a:spAutoFit/>
          </a:bodyPr>
          <a:lstStyle/>
          <a:p>
            <a:pPr algn="ctr">
              <a:lnSpc>
                <a:spcPts val="2799"/>
              </a:lnSpc>
              <a:spcBef>
                <a:spcPct val="0"/>
              </a:spcBef>
            </a:pPr>
            <a:r>
              <a:rPr lang="en-US" sz="1999">
                <a:solidFill>
                  <a:srgbClr val="171616"/>
                </a:solidFill>
                <a:latin typeface="Open Sans"/>
              </a:rPr>
              <a:t>Proses ini dilakukan oleh Manager. Pengajuan yang disetujui maupun ditolak requester akan mendapatkan email notifikasi</a:t>
            </a:r>
          </a:p>
        </p:txBody>
      </p:sp>
      <p:sp>
        <p:nvSpPr>
          <p:cNvPr id="15" name="Freeform 15"/>
          <p:cNvSpPr/>
          <p:nvPr/>
        </p:nvSpPr>
        <p:spPr>
          <a:xfrm>
            <a:off x="11234750" y="4997592"/>
            <a:ext cx="2341289" cy="736442"/>
          </a:xfrm>
          <a:custGeom>
            <a:avLst/>
            <a:gdLst/>
            <a:ahLst/>
            <a:cxnLst/>
            <a:rect l="l" t="t" r="r" b="b"/>
            <a:pathLst>
              <a:path w="2341289" h="736442">
                <a:moveTo>
                  <a:pt x="0" y="0"/>
                </a:moveTo>
                <a:lnTo>
                  <a:pt x="2341289" y="0"/>
                </a:lnTo>
                <a:lnTo>
                  <a:pt x="2341289" y="736441"/>
                </a:lnTo>
                <a:lnTo>
                  <a:pt x="0" y="7364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1234750" y="5167375"/>
            <a:ext cx="2341289" cy="34925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Open Sans Bold"/>
              </a:rPr>
              <a:t>Verifikasi</a:t>
            </a:r>
          </a:p>
        </p:txBody>
      </p:sp>
      <p:sp>
        <p:nvSpPr>
          <p:cNvPr id="17" name="Freeform 17"/>
          <p:cNvSpPr/>
          <p:nvPr/>
        </p:nvSpPr>
        <p:spPr>
          <a:xfrm>
            <a:off x="14383501" y="4997592"/>
            <a:ext cx="2341289" cy="736442"/>
          </a:xfrm>
          <a:custGeom>
            <a:avLst/>
            <a:gdLst/>
            <a:ahLst/>
            <a:cxnLst/>
            <a:rect l="l" t="t" r="r" b="b"/>
            <a:pathLst>
              <a:path w="2341289" h="736442">
                <a:moveTo>
                  <a:pt x="0" y="0"/>
                </a:moveTo>
                <a:lnTo>
                  <a:pt x="2341289" y="0"/>
                </a:lnTo>
                <a:lnTo>
                  <a:pt x="2341289" y="736441"/>
                </a:lnTo>
                <a:lnTo>
                  <a:pt x="0" y="7364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4576041" y="5032359"/>
            <a:ext cx="1956209" cy="701675"/>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Open Sans Bold"/>
              </a:rPr>
              <a:t>Kirim Notifikasi</a:t>
            </a:r>
          </a:p>
        </p:txBody>
      </p:sp>
      <p:sp>
        <p:nvSpPr>
          <p:cNvPr id="19" name="TextBox 19"/>
          <p:cNvSpPr txBox="1"/>
          <p:nvPr/>
        </p:nvSpPr>
        <p:spPr>
          <a:xfrm>
            <a:off x="14296858" y="6123241"/>
            <a:ext cx="2514575" cy="1044575"/>
          </a:xfrm>
          <a:prstGeom prst="rect">
            <a:avLst/>
          </a:prstGeom>
        </p:spPr>
        <p:txBody>
          <a:bodyPr lIns="0" tIns="0" rIns="0" bIns="0" rtlCol="0" anchor="t">
            <a:spAutoFit/>
          </a:bodyPr>
          <a:lstStyle/>
          <a:p>
            <a:pPr algn="ctr">
              <a:lnSpc>
                <a:spcPts val="2799"/>
              </a:lnSpc>
              <a:spcBef>
                <a:spcPct val="0"/>
              </a:spcBef>
            </a:pPr>
            <a:r>
              <a:rPr lang="en-US" sz="1999">
                <a:solidFill>
                  <a:srgbClr val="171616"/>
                </a:solidFill>
                <a:latin typeface="Open Sans"/>
              </a:rPr>
              <a:t>Mengirimkan email notifikasi kepada requester</a:t>
            </a:r>
          </a:p>
        </p:txBody>
      </p:sp>
      <p:sp>
        <p:nvSpPr>
          <p:cNvPr id="20" name="Freeform 20"/>
          <p:cNvSpPr/>
          <p:nvPr/>
        </p:nvSpPr>
        <p:spPr>
          <a:xfrm>
            <a:off x="14923308" y="-1307292"/>
            <a:ext cx="4671984" cy="4671984"/>
          </a:xfrm>
          <a:custGeom>
            <a:avLst/>
            <a:gdLst/>
            <a:ahLst/>
            <a:cxnLst/>
            <a:rect l="l" t="t" r="r" b="b"/>
            <a:pathLst>
              <a:path w="4671984" h="4671984">
                <a:moveTo>
                  <a:pt x="0" y="0"/>
                </a:moveTo>
                <a:lnTo>
                  <a:pt x="4671984" y="0"/>
                </a:lnTo>
                <a:lnTo>
                  <a:pt x="4671984" y="4671984"/>
                </a:lnTo>
                <a:lnTo>
                  <a:pt x="0" y="46719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12856594" y="1028700"/>
            <a:ext cx="1391836" cy="1391836"/>
          </a:xfrm>
          <a:custGeom>
            <a:avLst/>
            <a:gdLst/>
            <a:ahLst/>
            <a:cxnLst/>
            <a:rect l="l" t="t" r="r" b="b"/>
            <a:pathLst>
              <a:path w="1391836" h="1391836">
                <a:moveTo>
                  <a:pt x="0" y="0"/>
                </a:moveTo>
                <a:lnTo>
                  <a:pt x="1391836" y="0"/>
                </a:lnTo>
                <a:lnTo>
                  <a:pt x="1391836" y="1391836"/>
                </a:lnTo>
                <a:lnTo>
                  <a:pt x="0" y="13918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5465163" y="3776299"/>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1307292" y="6922308"/>
            <a:ext cx="4671984" cy="4671984"/>
          </a:xfrm>
          <a:custGeom>
            <a:avLst/>
            <a:gdLst/>
            <a:ahLst/>
            <a:cxnLst/>
            <a:rect l="l" t="t" r="r" b="b"/>
            <a:pathLst>
              <a:path w="4671984" h="4671984">
                <a:moveTo>
                  <a:pt x="0" y="0"/>
                </a:moveTo>
                <a:lnTo>
                  <a:pt x="4671984" y="0"/>
                </a:lnTo>
                <a:lnTo>
                  <a:pt x="4671984" y="4671984"/>
                </a:lnTo>
                <a:lnTo>
                  <a:pt x="0" y="46719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4039570" y="7866464"/>
            <a:ext cx="1391836" cy="1391836"/>
          </a:xfrm>
          <a:custGeom>
            <a:avLst/>
            <a:gdLst/>
            <a:ahLst/>
            <a:cxnLst/>
            <a:rect l="l" t="t" r="r" b="b"/>
            <a:pathLst>
              <a:path w="1391836" h="1391836">
                <a:moveTo>
                  <a:pt x="0" y="0"/>
                </a:moveTo>
                <a:lnTo>
                  <a:pt x="1391836" y="0"/>
                </a:lnTo>
                <a:lnTo>
                  <a:pt x="1391836" y="1391836"/>
                </a:lnTo>
                <a:lnTo>
                  <a:pt x="0" y="13918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06" b="7706"/>
          <a:stretch>
            <a:fillRect/>
          </a:stretch>
        </p:blipFill>
        <p:spPr>
          <a:xfrm>
            <a:off x="0" y="0"/>
            <a:ext cx="18288000" cy="10287000"/>
          </a:xfrm>
          <a:prstGeom prst="rect">
            <a:avLst/>
          </a:prstGeom>
        </p:spPr>
      </p:pic>
      <p:sp>
        <p:nvSpPr>
          <p:cNvPr id="3" name="Freeform 3"/>
          <p:cNvSpPr/>
          <p:nvPr/>
        </p:nvSpPr>
        <p:spPr>
          <a:xfrm>
            <a:off x="14923308" y="-1307292"/>
            <a:ext cx="4671984" cy="4671984"/>
          </a:xfrm>
          <a:custGeom>
            <a:avLst/>
            <a:gdLst/>
            <a:ahLst/>
            <a:cxnLst/>
            <a:rect l="l" t="t" r="r" b="b"/>
            <a:pathLst>
              <a:path w="4671984" h="4671984">
                <a:moveTo>
                  <a:pt x="0" y="0"/>
                </a:moveTo>
                <a:lnTo>
                  <a:pt x="4671984" y="0"/>
                </a:lnTo>
                <a:lnTo>
                  <a:pt x="4671984" y="4671984"/>
                </a:lnTo>
                <a:lnTo>
                  <a:pt x="0" y="46719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502367" y="3076786"/>
            <a:ext cx="2066714" cy="2066714"/>
          </a:xfrm>
          <a:custGeom>
            <a:avLst/>
            <a:gdLst/>
            <a:ahLst/>
            <a:cxnLst/>
            <a:rect l="l" t="t" r="r" b="b"/>
            <a:pathLst>
              <a:path w="2066714" h="2066714">
                <a:moveTo>
                  <a:pt x="0" y="0"/>
                </a:moveTo>
                <a:lnTo>
                  <a:pt x="2066714" y="0"/>
                </a:lnTo>
                <a:lnTo>
                  <a:pt x="2066714" y="2066714"/>
                </a:lnTo>
                <a:lnTo>
                  <a:pt x="0" y="2066714"/>
                </a:lnTo>
                <a:lnTo>
                  <a:pt x="0" y="0"/>
                </a:lnTo>
                <a:close/>
              </a:path>
            </a:pathLst>
          </a:custGeom>
          <a:blipFill>
            <a:blip r:embed="rId5"/>
            <a:stretch>
              <a:fillRect/>
            </a:stretch>
          </a:blipFill>
        </p:spPr>
      </p:sp>
      <p:sp>
        <p:nvSpPr>
          <p:cNvPr id="5" name="TextBox 5"/>
          <p:cNvSpPr txBox="1"/>
          <p:nvPr/>
        </p:nvSpPr>
        <p:spPr>
          <a:xfrm>
            <a:off x="2526091" y="3751666"/>
            <a:ext cx="13235817" cy="2067224"/>
          </a:xfrm>
          <a:prstGeom prst="rect">
            <a:avLst/>
          </a:prstGeom>
        </p:spPr>
        <p:txBody>
          <a:bodyPr lIns="0" tIns="0" rIns="0" bIns="0" rtlCol="0" anchor="t">
            <a:spAutoFit/>
          </a:bodyPr>
          <a:lstStyle/>
          <a:p>
            <a:pPr algn="ctr">
              <a:lnSpc>
                <a:spcPts val="15976"/>
              </a:lnSpc>
              <a:spcBef>
                <a:spcPct val="0"/>
              </a:spcBef>
            </a:pPr>
            <a:r>
              <a:rPr lang="en-US" sz="11411">
                <a:solidFill>
                  <a:srgbClr val="FFFFFF"/>
                </a:solidFill>
                <a:latin typeface="Poppins Ultra-Bold"/>
              </a:rPr>
              <a:t>Thank You</a:t>
            </a:r>
          </a:p>
        </p:txBody>
      </p:sp>
      <p:sp>
        <p:nvSpPr>
          <p:cNvPr id="6" name="Freeform 6"/>
          <p:cNvSpPr/>
          <p:nvPr/>
        </p:nvSpPr>
        <p:spPr>
          <a:xfrm>
            <a:off x="-1307292" y="6922308"/>
            <a:ext cx="4671984" cy="4671984"/>
          </a:xfrm>
          <a:custGeom>
            <a:avLst/>
            <a:gdLst/>
            <a:ahLst/>
            <a:cxnLst/>
            <a:rect l="l" t="t" r="r" b="b"/>
            <a:pathLst>
              <a:path w="4671984" h="4671984">
                <a:moveTo>
                  <a:pt x="0" y="0"/>
                </a:moveTo>
                <a:lnTo>
                  <a:pt x="4671984" y="0"/>
                </a:lnTo>
                <a:lnTo>
                  <a:pt x="4671984" y="4671984"/>
                </a:lnTo>
                <a:lnTo>
                  <a:pt x="0" y="46719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856594" y="1028700"/>
            <a:ext cx="1391836" cy="1391836"/>
          </a:xfrm>
          <a:custGeom>
            <a:avLst/>
            <a:gdLst/>
            <a:ahLst/>
            <a:cxnLst/>
            <a:rect l="l" t="t" r="r" b="b"/>
            <a:pathLst>
              <a:path w="1391836" h="1391836">
                <a:moveTo>
                  <a:pt x="0" y="0"/>
                </a:moveTo>
                <a:lnTo>
                  <a:pt x="1391836" y="0"/>
                </a:lnTo>
                <a:lnTo>
                  <a:pt x="1391836" y="1391836"/>
                </a:lnTo>
                <a:lnTo>
                  <a:pt x="0" y="1391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465163" y="3776299"/>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4039570" y="7866464"/>
            <a:ext cx="1391836" cy="1391836"/>
          </a:xfrm>
          <a:custGeom>
            <a:avLst/>
            <a:gdLst/>
            <a:ahLst/>
            <a:cxnLst/>
            <a:rect l="l" t="t" r="r" b="b"/>
            <a:pathLst>
              <a:path w="1391836" h="1391836">
                <a:moveTo>
                  <a:pt x="0" y="0"/>
                </a:moveTo>
                <a:lnTo>
                  <a:pt x="1391836" y="0"/>
                </a:lnTo>
                <a:lnTo>
                  <a:pt x="1391836" y="1391836"/>
                </a:lnTo>
                <a:lnTo>
                  <a:pt x="0" y="1391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229345" y="5917209"/>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190</Words>
  <Application>Microsoft Office PowerPoint</Application>
  <PresentationFormat>Custom</PresentationFormat>
  <Paragraphs>49</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Calibri</vt:lpstr>
      <vt:lpstr>Poppins</vt:lpstr>
      <vt:lpstr>Open Sans Bold</vt:lpstr>
      <vt:lpstr>Poppins Bold</vt:lpstr>
      <vt:lpstr>Poppins Ultra-Bold</vt:lpstr>
      <vt:lpstr>Open Sans Italics</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Technology Business Presentation</dc:title>
  <cp:lastModifiedBy>Achmad Fachtur</cp:lastModifiedBy>
  <cp:revision>3</cp:revision>
  <dcterms:created xsi:type="dcterms:W3CDTF">2006-08-16T00:00:00Z</dcterms:created>
  <dcterms:modified xsi:type="dcterms:W3CDTF">2023-07-12T18:40:44Z</dcterms:modified>
  <dc:identifier>DAFocar9JlI</dc:identifier>
</cp:coreProperties>
</file>